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8" r:id="rId5"/>
    <p:sldMasterId id="2147484519" r:id="rId6"/>
    <p:sldMasterId id="2147484539" r:id="rId7"/>
  </p:sldMasterIdLst>
  <p:notesMasterIdLst>
    <p:notesMasterId r:id="rId15"/>
  </p:notesMasterIdLst>
  <p:handoutMasterIdLst>
    <p:handoutMasterId r:id="rId16"/>
  </p:handoutMasterIdLst>
  <p:sldIdLst>
    <p:sldId id="1486" r:id="rId8"/>
    <p:sldId id="1374" r:id="rId9"/>
    <p:sldId id="1901" r:id="rId10"/>
    <p:sldId id="1902" r:id="rId11"/>
    <p:sldId id="1907" r:id="rId12"/>
    <p:sldId id="1509" r:id="rId13"/>
    <p:sldId id="1710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00B294"/>
    <a:srgbClr val="282828"/>
    <a:srgbClr val="000000"/>
    <a:srgbClr val="FF8C00"/>
    <a:srgbClr val="525252"/>
    <a:srgbClr val="00BCF2"/>
    <a:srgbClr val="505050"/>
    <a:srgbClr val="E6E6E6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73394" autoAdjust="0"/>
  </p:normalViewPr>
  <p:slideViewPr>
    <p:cSldViewPr>
      <p:cViewPr varScale="1">
        <p:scale>
          <a:sx n="62" d="100"/>
          <a:sy n="62" d="100"/>
        </p:scale>
        <p:origin x="1210" y="48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6/26/2019 6:57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6/26/2019 6:57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 6:57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 6:57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542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6/26/2019 6:57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98344" y="4302474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200347" y="597450"/>
            <a:ext cx="7236127" cy="639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95915" y="2368773"/>
            <a:ext cx="3072588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440956" y="0"/>
            <a:ext cx="6995518" cy="6994525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98344" y="4303055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914" y="2368773"/>
            <a:ext cx="3072589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6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7606" y="601344"/>
            <a:ext cx="3264575" cy="313932"/>
          </a:xfrm>
        </p:spPr>
        <p:txBody>
          <a:bodyPr lIns="0" tIns="0" rIns="0" bIns="0"/>
          <a:lstStyle>
            <a:lvl1pPr marL="0" indent="0" algn="r">
              <a:buNone/>
              <a:defRPr sz="2040">
                <a:latin typeface="+mn-lt"/>
              </a:defRPr>
            </a:lvl1pPr>
            <a:lvl2pPr marL="349724" indent="0">
              <a:buNone/>
              <a:defRPr sz="2040"/>
            </a:lvl2pPr>
            <a:lvl3pPr marL="582873" indent="0">
              <a:buNone/>
              <a:defRPr sz="2040"/>
            </a:lvl3pPr>
            <a:lvl4pPr marL="816022" indent="0">
              <a:buNone/>
              <a:defRPr sz="2040"/>
            </a:lvl4pPr>
            <a:lvl5pPr marL="1049171" indent="0">
              <a:buNone/>
              <a:defRPr sz="204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1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5650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3105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732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144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5972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45426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0623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797242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702717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86817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249329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249329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249329" cy="508524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7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4701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8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37656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317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200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1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95914" y="4244907"/>
            <a:ext cx="11243610" cy="2160180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751185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0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424708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6019823" y="2221804"/>
            <a:ext cx="444788" cy="843875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8050273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281096" y="2332367"/>
            <a:ext cx="1173375" cy="622749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716299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397656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9003621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95087" y="2343998"/>
            <a:ext cx="732605" cy="555390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14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9604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3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1633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039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2782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162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00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38156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373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54399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137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480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04110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3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71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1785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2"/>
            <a:ext cx="11887199" cy="2131353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3672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73072"/>
          </a:xfrm>
        </p:spPr>
        <p:txBody>
          <a:bodyPr/>
          <a:lstStyle>
            <a:lvl1pPr marL="0" indent="0">
              <a:buNone/>
              <a:defRPr sz="3672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Bef>
                <a:spcPts val="306"/>
              </a:spcBef>
              <a:spcAft>
                <a:spcPts val="612"/>
              </a:spcAft>
              <a:buFontTx/>
              <a:buNone/>
              <a:defRPr sz="2040"/>
            </a:lvl2pPr>
            <a:lvl3pPr marL="228557" indent="0">
              <a:spcBef>
                <a:spcPts val="306"/>
              </a:spcBef>
              <a:spcAft>
                <a:spcPts val="612"/>
              </a:spcAft>
              <a:buNone/>
              <a:defRPr sz="1836"/>
            </a:lvl3pPr>
            <a:lvl4pPr marL="457112" indent="0">
              <a:spcBef>
                <a:spcPts val="306"/>
              </a:spcBef>
              <a:spcAft>
                <a:spcPts val="612"/>
              </a:spcAft>
              <a:buNone/>
              <a:defRPr sz="1428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85669" indent="0">
              <a:spcBef>
                <a:spcPts val="306"/>
              </a:spcBef>
              <a:spcAft>
                <a:spcPts val="612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724304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7443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3767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38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3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5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18610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0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51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76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71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413725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77537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4594931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501982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047475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72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50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1938011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8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4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426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61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4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392168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898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9879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554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776170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0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4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  <p:sldLayoutId id="2147484496" r:id="rId18"/>
    <p:sldLayoutId id="2147484497" r:id="rId19"/>
    <p:sldLayoutId id="2147484498" r:id="rId20"/>
    <p:sldLayoutId id="2147484499" r:id="rId21"/>
    <p:sldLayoutId id="2147484500" r:id="rId22"/>
    <p:sldLayoutId id="2147484501" r:id="rId23"/>
    <p:sldLayoutId id="2147484502" r:id="rId24"/>
    <p:sldLayoutId id="2147484503" r:id="rId25"/>
    <p:sldLayoutId id="2147484504" r:id="rId26"/>
    <p:sldLayoutId id="2147484505" r:id="rId27"/>
    <p:sldLayoutId id="2147484506" r:id="rId28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  <p:sldLayoutId id="2147484532" r:id="rId13"/>
    <p:sldLayoutId id="2147484533" r:id="rId14"/>
    <p:sldLayoutId id="2147484534" r:id="rId15"/>
    <p:sldLayoutId id="2147484535" r:id="rId16"/>
    <p:sldLayoutId id="2147484536" r:id="rId17"/>
    <p:sldLayoutId id="2147484537" r:id="rId18"/>
    <p:sldLayoutId id="214748453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5" r:id="rId6"/>
    <p:sldLayoutId id="2147484546" r:id="rId7"/>
    <p:sldLayoutId id="2147484547" r:id="rId8"/>
    <p:sldLayoutId id="2147484548" r:id="rId9"/>
    <p:sldLayoutId id="2147484549" r:id="rId10"/>
    <p:sldLayoutId id="2147484550" r:id="rId11"/>
    <p:sldLayoutId id="2147484551" r:id="rId12"/>
    <p:sldLayoutId id="2147484552" r:id="rId13"/>
    <p:sldLayoutId id="2147484553" r:id="rId14"/>
    <p:sldLayoutId id="2147484554" r:id="rId15"/>
    <p:sldLayoutId id="2147484555" r:id="rId16"/>
    <p:sldLayoutId id="2147484556" r:id="rId17"/>
    <p:sldLayoutId id="2147484557" r:id="rId18"/>
    <p:sldLayoutId id="2147484558" r:id="rId19"/>
    <p:sldLayoutId id="2147484559" r:id="rId20"/>
    <p:sldLayoutId id="2147484560" r:id="rId21"/>
    <p:sldLayoutId id="2147484561" r:id="rId22"/>
    <p:sldLayoutId id="2147484562" r:id="rId23"/>
    <p:sldLayoutId id="2147484563" r:id="rId24"/>
    <p:sldLayoutId id="2147484564" r:id="rId25"/>
    <p:sldLayoutId id="2147484565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learning/azure-fundamentals.aspx" TargetMode="External"/><Relationship Id="rId7" Type="http://schemas.openxmlformats.org/officeDocument/2006/relationships/hyperlink" Target="https://future-proof.net/" TargetMode="External"/><Relationship Id="rId2" Type="http://schemas.openxmlformats.org/officeDocument/2006/relationships/hyperlink" Target="https://docs.microsoft.com/en-us/learn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icrosoft.com/sv-se/partner-training/" TargetMode="External"/><Relationship Id="rId5" Type="http://schemas.openxmlformats.org/officeDocument/2006/relationships/hyperlink" Target="https://www.edx.org/" TargetMode="External"/><Relationship Id="rId4" Type="http://schemas.openxmlformats.org/officeDocument/2006/relationships/hyperlink" Target="https://www.microsoft.com/en-us/learning/azure-data-engineer.asp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" TargetMode="External"/><Relationship Id="rId2" Type="http://schemas.openxmlformats.org/officeDocument/2006/relationships/hyperlink" Target="https://docs.microsoft.com/en-us/azure/sql-data-warehous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azuredatabricks.net/user-guide/index.html" TargetMode="External"/><Relationship Id="rId5" Type="http://schemas.openxmlformats.org/officeDocument/2006/relationships/hyperlink" Target="https://docs.microsoft.com/en-us/azure/azure-databricks/" TargetMode="External"/><Relationship Id="rId4" Type="http://schemas.openxmlformats.org/officeDocument/2006/relationships/hyperlink" Target="https://docs.microsoft.com/en-us/azure/storage/blobs/data-lake-storage-introducti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events.com/profile/6908838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87462"/>
            <a:ext cx="5943535" cy="1828786"/>
          </a:xfrm>
        </p:spPr>
        <p:txBody>
          <a:bodyPr/>
          <a:lstStyle/>
          <a:p>
            <a:r>
              <a:rPr lang="en-GB" dirty="0"/>
              <a:t>MDW Useful Links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Remko Yntema</a:t>
            </a:r>
          </a:p>
          <a:p>
            <a:r>
              <a:rPr lang="en-US" dirty="0"/>
              <a:t>Data Architect</a:t>
            </a:r>
          </a:p>
          <a:p>
            <a:r>
              <a:rPr lang="en-US" dirty="0" err="1"/>
              <a:t>ilionx</a:t>
            </a:r>
            <a:endParaRPr lang="en-US" dirty="0"/>
          </a:p>
          <a:p>
            <a:endParaRPr lang="en-US" dirty="0"/>
          </a:p>
          <a:p>
            <a:r>
              <a:rPr lang="en-US" dirty="0"/>
              <a:t>jryntema@ilionx.com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E8FF6-5F94-4015-B91D-082C0D8C4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363662"/>
            <a:ext cx="11887200" cy="4801314"/>
          </a:xfrm>
        </p:spPr>
        <p:txBody>
          <a:bodyPr/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Microsoft Learn</a:t>
            </a:r>
            <a:endParaRPr lang="en-GB" dirty="0"/>
          </a:p>
          <a:p>
            <a:r>
              <a:rPr lang="en-GB" dirty="0">
                <a:hlinkClick r:id="rId3"/>
              </a:rPr>
              <a:t>Microsoft Learning: Azure Fundamentals</a:t>
            </a:r>
            <a:endParaRPr lang="en-GB" dirty="0"/>
          </a:p>
          <a:p>
            <a:r>
              <a:rPr lang="en-GB" dirty="0">
                <a:hlinkClick r:id="rId4"/>
              </a:rPr>
              <a:t>Microsoft Learning: Data Engineering</a:t>
            </a:r>
            <a:endParaRPr lang="en-GB" dirty="0"/>
          </a:p>
          <a:p>
            <a:r>
              <a:rPr lang="en-GB" dirty="0">
                <a:hlinkClick r:id="rId5"/>
              </a:rPr>
              <a:t>https://www.edx.org/</a:t>
            </a:r>
            <a:endParaRPr lang="en-GB" dirty="0"/>
          </a:p>
          <a:p>
            <a:r>
              <a:rPr lang="en-GB" dirty="0">
                <a:hlinkClick r:id="rId6"/>
              </a:rPr>
              <a:t>The Microsoft Sweden Training Calendar</a:t>
            </a:r>
            <a:endParaRPr lang="en-GB" dirty="0"/>
          </a:p>
          <a:p>
            <a:r>
              <a:rPr lang="en-GB" dirty="0">
                <a:hlinkClick r:id="rId7"/>
              </a:rPr>
              <a:t>Future Proof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2C6854-07B2-4B93-90A5-052D3D2A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 for learning materials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0048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42F74-E3A2-443A-B09D-3C7B91F90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GB" dirty="0">
                <a:hlinkClick r:id="rId2"/>
              </a:rPr>
              <a:t>Azure SQL Data Warehouse</a:t>
            </a:r>
            <a:endParaRPr lang="en-GB" dirty="0"/>
          </a:p>
          <a:p>
            <a:r>
              <a:rPr lang="en-GB" dirty="0">
                <a:hlinkClick r:id="rId3"/>
              </a:rPr>
              <a:t>Azure Data Factory</a:t>
            </a:r>
            <a:r>
              <a:rPr lang="en-GB" dirty="0"/>
              <a:t> – also a lot of nice tutorials</a:t>
            </a:r>
          </a:p>
          <a:p>
            <a:r>
              <a:rPr lang="en-GB" dirty="0">
                <a:hlinkClick r:id="rId4"/>
              </a:rPr>
              <a:t>Azure Data Lake Storage Gen2</a:t>
            </a:r>
            <a:endParaRPr lang="en-GB" dirty="0"/>
          </a:p>
          <a:p>
            <a:r>
              <a:rPr lang="en-GB" dirty="0">
                <a:hlinkClick r:id="rId5"/>
              </a:rPr>
              <a:t>Azure Databricks</a:t>
            </a:r>
            <a:endParaRPr lang="en-GB" dirty="0"/>
          </a:p>
          <a:p>
            <a:r>
              <a:rPr lang="en-GB" dirty="0">
                <a:hlinkClick r:id="rId6"/>
              </a:rPr>
              <a:t>Databricks in general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23FDA-AC7E-4713-A84F-702703B1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Documentation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983271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1FEA7F-F527-43C6-B57E-B63044BF95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00109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Please evaluate this event at: </a:t>
            </a:r>
            <a:r>
              <a:rPr lang="en-GB" dirty="0">
                <a:hlinkClick r:id="rId2"/>
              </a:rPr>
              <a:t>https://www.microsoftevents.com/profile/6908838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It’s only </a:t>
            </a:r>
            <a:r>
              <a:rPr lang="en-GB"/>
              <a:t>3 questions…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CF147-4AE6-419F-B367-7CBBD10F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855851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5839241" cy="1828786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4911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" id="{32B8F325-2D3B-489D-A2CF-E859B10EC3C0}" vid="{F6A1F776-D7B5-4CB6-9160-0CDA0454B719}"/>
    </a:ext>
  </a:extLst>
</a:theme>
</file>

<file path=ppt/theme/theme3.xml><?xml version="1.0" encoding="utf-8"?>
<a:theme xmlns:a="http://schemas.openxmlformats.org/drawingml/2006/main" name="1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4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7FE61F759FC41861CE12C790A80CC" ma:contentTypeVersion="4" ma:contentTypeDescription="Create a new document." ma:contentTypeScope="" ma:versionID="3259d8c0f41f0b879b41c93994b8241a">
  <xsd:schema xmlns:xsd="http://www.w3.org/2001/XMLSchema" xmlns:xs="http://www.w3.org/2001/XMLSchema" xmlns:p="http://schemas.microsoft.com/office/2006/metadata/properties" xmlns:ns2="ff39d70c-cb26-42e3-90dd-658a2fd7f3c2" targetNamespace="http://schemas.microsoft.com/office/2006/metadata/properties" ma:root="true" ma:fieldsID="02dac1059362260a40aeed021548b9f1" ns2:_="">
    <xsd:import namespace="ff39d70c-cb26-42e3-90dd-658a2fd7f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9d70c-cb26-42e3-90dd-658a2fd7f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785B81-CA3F-4BB8-BB4C-924BD873BA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9d70c-cb26-42e3-90dd-658a2fd7f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9D2A45-C951-4605-BD60-4C7BFDC342F1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ff39d70c-cb26-42e3-90dd-658a2fd7f3c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183</Words>
  <Application>Microsoft Office PowerPoint</Application>
  <PresentationFormat>Custom</PresentationFormat>
  <Paragraphs>36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Template</vt:lpstr>
      <vt:lpstr>5-50201_Microsoft_Ready_Template</vt:lpstr>
      <vt:lpstr>1_Template</vt:lpstr>
      <vt:lpstr>Modernizing Your Data Warehouse</vt:lpstr>
      <vt:lpstr>PowerPoint Presentation</vt:lpstr>
      <vt:lpstr>MDW Useful Links</vt:lpstr>
      <vt:lpstr>Links for learning materials</vt:lpstr>
      <vt:lpstr>Documentation</vt:lpstr>
      <vt:lpstr>Evaluation</vt:lpstr>
      <vt:lpstr>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2019-06-26T10:50:30Z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0x0101002987FE61F759FC41861CE12C790A80CC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